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78" r:id="rId3"/>
    <p:sldId id="257" r:id="rId4"/>
    <p:sldId id="259" r:id="rId5"/>
    <p:sldId id="258" r:id="rId6"/>
    <p:sldId id="264" r:id="rId7"/>
    <p:sldId id="276" r:id="rId8"/>
    <p:sldId id="265" r:id="rId9"/>
    <p:sldId id="260" r:id="rId10"/>
    <p:sldId id="266" r:id="rId11"/>
    <p:sldId id="267" r:id="rId12"/>
    <p:sldId id="261" r:id="rId13"/>
    <p:sldId id="268" r:id="rId14"/>
    <p:sldId id="269" r:id="rId15"/>
    <p:sldId id="270" r:id="rId16"/>
    <p:sldId id="277" r:id="rId17"/>
    <p:sldId id="262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8CA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59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8D6D9-D87B-0049-8542-4B3C222420FC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36B29-8B84-EE4D-8D5D-85C7AC6D04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09E4A51-796C-F143-9A3A-A8F8868F1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[Project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582278"/>
          </a:xfrm>
        </p:spPr>
        <p:txBody>
          <a:bodyPr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[Project Lead]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E3FCAD-BE91-D34B-B0D2-01727D5A06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3720" y="4787285"/>
            <a:ext cx="4119880" cy="22293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6F01B9-79F7-D449-B980-453F244E28FF}"/>
              </a:ext>
            </a:extLst>
          </p:cNvPr>
          <p:cNvSpPr/>
          <p:nvPr userDrawn="1"/>
        </p:nvSpPr>
        <p:spPr>
          <a:xfrm>
            <a:off x="0" y="10160"/>
            <a:ext cx="9144000" cy="48768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F1AAB23-B410-CB45-B0DE-9D9522B4115C}"/>
              </a:ext>
            </a:extLst>
          </p:cNvPr>
          <p:cNvSpPr txBox="1">
            <a:spLocks/>
          </p:cNvSpPr>
          <p:nvPr userDrawn="1"/>
        </p:nvSpPr>
        <p:spPr>
          <a:xfrm>
            <a:off x="1143000" y="58095"/>
            <a:ext cx="6858000" cy="582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>
                <a:solidFill>
                  <a:schemeClr val="bg1"/>
                </a:solidFill>
              </a:rPr>
              <a:t>Green Belt Project Storyboard</a:t>
            </a:r>
          </a:p>
        </p:txBody>
      </p:sp>
    </p:spTree>
    <p:extLst>
      <p:ext uri="{BB962C8B-B14F-4D97-AF65-F5344CB8AC3E}">
        <p14:creationId xmlns:p14="http://schemas.microsoft.com/office/powerpoint/2010/main" val="724021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9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0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le of coins&#10;&#10;Description automatically generated with low confidence">
            <a:extLst>
              <a:ext uri="{FF2B5EF4-FFF2-40B4-BE49-F238E27FC236}">
                <a16:creationId xmlns:a16="http://schemas.microsoft.com/office/drawing/2014/main" id="{87812D63-1981-4F45-8905-A0DFF81A4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2869"/>
            <a:ext cx="7886700" cy="95726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92F5041-0619-494A-88EA-8C33EB4B8232}"/>
              </a:ext>
            </a:extLst>
          </p:cNvPr>
          <p:cNvSpPr txBox="1">
            <a:spLocks/>
          </p:cNvSpPr>
          <p:nvPr userDrawn="1"/>
        </p:nvSpPr>
        <p:spPr>
          <a:xfrm>
            <a:off x="7011108" y="64427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27080-87FA-CF4A-B245-FE82E74D39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8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le of coffee beans&#10;&#10;Description automatically generated">
            <a:extLst>
              <a:ext uri="{FF2B5EF4-FFF2-40B4-BE49-F238E27FC236}">
                <a16:creationId xmlns:a16="http://schemas.microsoft.com/office/drawing/2014/main" id="{D3CF5764-26A3-384A-A573-E58AC6BB4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545" y="2732512"/>
            <a:ext cx="5353684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716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ile of coins&#10;&#10;Description automatically generated with low confidence">
            <a:extLst>
              <a:ext uri="{FF2B5EF4-FFF2-40B4-BE49-F238E27FC236}">
                <a16:creationId xmlns:a16="http://schemas.microsoft.com/office/drawing/2014/main" id="{B2D3107D-99E0-7D4D-9732-BD80A9B2D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432"/>
            <a:ext cx="78867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84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ile of coins&#10;&#10;Description automatically generated with low confidence">
            <a:extLst>
              <a:ext uri="{FF2B5EF4-FFF2-40B4-BE49-F238E27FC236}">
                <a16:creationId xmlns:a16="http://schemas.microsoft.com/office/drawing/2014/main" id="{49A8045A-D409-1440-83C8-0B4EBF34D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937"/>
            <a:ext cx="91440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938"/>
            <a:ext cx="78867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0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le of coins&#10;&#10;Description automatically generated with low confidence">
            <a:extLst>
              <a:ext uri="{FF2B5EF4-FFF2-40B4-BE49-F238E27FC236}">
                <a16:creationId xmlns:a16="http://schemas.microsoft.com/office/drawing/2014/main" id="{0EF0A33D-08BF-4142-8605-3838F00DC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265D9A-8C7E-CA46-BBB8-63C893A465E4}"/>
              </a:ext>
            </a:extLst>
          </p:cNvPr>
          <p:cNvSpPr txBox="1">
            <a:spLocks/>
          </p:cNvSpPr>
          <p:nvPr userDrawn="1"/>
        </p:nvSpPr>
        <p:spPr>
          <a:xfrm>
            <a:off x="7011108" y="64427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27080-87FA-CF4A-B245-FE82E74D39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1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2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AB1B6-7B18-5449-BD27-1B87781C66C7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AD57A-8708-954A-AB56-BFBB176617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3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3A2AB-7D2D-3E48-AA7B-D98BC9B86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D22B6-DE9F-8C4D-819B-3BBB30C2E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1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A2DCFFB-3B35-834C-BB45-E6013AA69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246"/>
          <a:stretch/>
        </p:blipFill>
        <p:spPr>
          <a:xfrm>
            <a:off x="132820" y="1500027"/>
            <a:ext cx="8878360" cy="43722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38D499-D3DC-844E-8030-7E218B42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2C1A1-5208-C74E-9EF1-B9E61483DF0D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Data Collection uncovered multiple disparities in the process.</a:t>
            </a:r>
          </a:p>
        </p:txBody>
      </p:sp>
    </p:spTree>
    <p:extLst>
      <p:ext uri="{BB962C8B-B14F-4D97-AF65-F5344CB8AC3E}">
        <p14:creationId xmlns:p14="http://schemas.microsoft.com/office/powerpoint/2010/main" val="591257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6232-11D1-964C-9B45-3D4A7D49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of Project Y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AF5B9FB-C0DD-1D40-A7CC-480B5AC06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644" y="1251130"/>
            <a:ext cx="5182919" cy="49330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241C63-65CA-1147-933A-CE2BFAB09B79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The longest mean time to hospitalize a patient is in the 00:00 to 06:00 shift.</a:t>
            </a:r>
          </a:p>
        </p:txBody>
      </p:sp>
    </p:spTree>
    <p:extLst>
      <p:ext uri="{BB962C8B-B14F-4D97-AF65-F5344CB8AC3E}">
        <p14:creationId xmlns:p14="http://schemas.microsoft.com/office/powerpoint/2010/main" val="121829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ffee beans on a table&#10;&#10;Description automatically generated with medium confidence">
            <a:extLst>
              <a:ext uri="{FF2B5EF4-FFF2-40B4-BE49-F238E27FC236}">
                <a16:creationId xmlns:a16="http://schemas.microsoft.com/office/drawing/2014/main" id="{3DBEE2F3-E337-4D4A-99F4-4E33FF4D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E08D-1861-AF41-A8CD-4B795159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Phase</a:t>
            </a:r>
          </a:p>
        </p:txBody>
      </p:sp>
    </p:spTree>
    <p:extLst>
      <p:ext uri="{BB962C8B-B14F-4D97-AF65-F5344CB8AC3E}">
        <p14:creationId xmlns:p14="http://schemas.microsoft.com/office/powerpoint/2010/main" val="66442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E15C864-A083-5749-B6CD-AFCF61DD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27"/>
          <a:stretch/>
        </p:blipFill>
        <p:spPr>
          <a:xfrm>
            <a:off x="841323" y="1223013"/>
            <a:ext cx="7392395" cy="50063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69E87A-D700-BB49-9A60-637DE473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Fishbone Diagram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496029-FD0A-7146-8652-1191649D9FB0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Brief Orders have been prioritized as the main area of improvement.</a:t>
            </a:r>
          </a:p>
        </p:txBody>
      </p:sp>
    </p:spTree>
    <p:extLst>
      <p:ext uri="{BB962C8B-B14F-4D97-AF65-F5344CB8AC3E}">
        <p14:creationId xmlns:p14="http://schemas.microsoft.com/office/powerpoint/2010/main" val="3874276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13861D-F414-4E4B-B3F4-D38A28872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0" r="7907"/>
          <a:stretch/>
        </p:blipFill>
        <p:spPr>
          <a:xfrm>
            <a:off x="1252805" y="1250013"/>
            <a:ext cx="6559352" cy="4887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1D0998-6978-D34E-9D86-0CD81BC1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Whys (optional)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FBE52-1941-B74E-B5C0-B6FF12AC2AE4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Potential improvement to have workups done earlier.</a:t>
            </a:r>
          </a:p>
        </p:txBody>
      </p:sp>
    </p:spTree>
    <p:extLst>
      <p:ext uri="{BB962C8B-B14F-4D97-AF65-F5344CB8AC3E}">
        <p14:creationId xmlns:p14="http://schemas.microsoft.com/office/powerpoint/2010/main" val="3124705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EA45963-5FF7-5F44-B7CE-3E72BF0D2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212"/>
          <a:stretch/>
        </p:blipFill>
        <p:spPr>
          <a:xfrm>
            <a:off x="132820" y="1633591"/>
            <a:ext cx="8878360" cy="4031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1391DB-7539-CD43-AFCD-FA673AB6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Cause Confirmation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B4D17-193D-E147-82E3-8118BB4A26E3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Data shows verifies all 3 root causes (see next slide for charts).</a:t>
            </a:r>
          </a:p>
        </p:txBody>
      </p:sp>
    </p:spTree>
    <p:extLst>
      <p:ext uri="{BB962C8B-B14F-4D97-AF65-F5344CB8AC3E}">
        <p14:creationId xmlns:p14="http://schemas.microsoft.com/office/powerpoint/2010/main" val="377130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D1C4-D84B-C945-A65B-8992E6C6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Visuals (if available)</a:t>
            </a:r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251DD3D0-9BE5-5B48-B550-D7055DBA1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" y="1373918"/>
            <a:ext cx="7532370" cy="4647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4B186F-8383-564A-82DF-DD23527015BF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(see previous slide for corresponding root cause hypotheses)</a:t>
            </a:r>
          </a:p>
        </p:txBody>
      </p:sp>
    </p:spTree>
    <p:extLst>
      <p:ext uri="{BB962C8B-B14F-4D97-AF65-F5344CB8AC3E}">
        <p14:creationId xmlns:p14="http://schemas.microsoft.com/office/powerpoint/2010/main" val="182004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ffee beans and a cup of coffee&#10;&#10;Description automatically generated with medium confidence">
            <a:extLst>
              <a:ext uri="{FF2B5EF4-FFF2-40B4-BE49-F238E27FC236}">
                <a16:creationId xmlns:a16="http://schemas.microsoft.com/office/drawing/2014/main" id="{B6AAEABF-EFD4-844B-893B-EA85897C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01185-E9AE-BE45-BB91-5D6DFC2F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Phase</a:t>
            </a:r>
          </a:p>
        </p:txBody>
      </p:sp>
    </p:spTree>
    <p:extLst>
      <p:ext uri="{BB962C8B-B14F-4D97-AF65-F5344CB8AC3E}">
        <p14:creationId xmlns:p14="http://schemas.microsoft.com/office/powerpoint/2010/main" val="3187973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BC193FA-CBFC-A448-B2D1-73C6B975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9" b="25942"/>
          <a:stretch/>
        </p:blipFill>
        <p:spPr>
          <a:xfrm>
            <a:off x="139910" y="1428749"/>
            <a:ext cx="8878360" cy="42690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9E7720-FB4F-E44F-8B9E-2891C80A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Selector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9F187-67E7-024C-B75D-3A8A0D2EB6D8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It was not feasible to adjust staffing so the  team focused first on utilization of brief orders for hospitalization.</a:t>
            </a:r>
          </a:p>
        </p:txBody>
      </p:sp>
    </p:spTree>
    <p:extLst>
      <p:ext uri="{BB962C8B-B14F-4D97-AF65-F5344CB8AC3E}">
        <p14:creationId xmlns:p14="http://schemas.microsoft.com/office/powerpoint/2010/main" val="328329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B8396-8F37-2047-B64B-F9AE2133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Chart – Before &amp; After</a:t>
            </a:r>
          </a:p>
        </p:txBody>
      </p:sp>
      <p:pic>
        <p:nvPicPr>
          <p:cNvPr id="4" name="Picture 3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2934A33F-88F2-F346-AA01-4B608917A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1" y="1490629"/>
            <a:ext cx="8918369" cy="3876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5F5657-327D-0E49-8C61-DCD0DD6F2949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Using brief orders for hospitalizations reduced time from request of hospitalization to PSO/Brief Orders from 104 minutes to 69 minutes—a 34% improvement in the average.</a:t>
            </a:r>
          </a:p>
        </p:txBody>
      </p:sp>
    </p:spTree>
    <p:extLst>
      <p:ext uri="{BB962C8B-B14F-4D97-AF65-F5344CB8AC3E}">
        <p14:creationId xmlns:p14="http://schemas.microsoft.com/office/powerpoint/2010/main" val="217104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004A2-3C53-224D-8E6D-87F6EB0F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Storyboard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8772B-D5B8-FB4C-8AFD-68FA549D6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projects are different but there are standard tools that benefit each project</a:t>
            </a:r>
          </a:p>
          <a:p>
            <a:r>
              <a:rPr lang="en-US" dirty="0"/>
              <a:t>Include your own versions of all the slides shown in this sample storyboard (unless listed as optional)</a:t>
            </a:r>
          </a:p>
          <a:p>
            <a:r>
              <a:rPr lang="en-US" dirty="0"/>
              <a:t>Add additional slides based on your project</a:t>
            </a:r>
          </a:p>
          <a:p>
            <a:r>
              <a:rPr lang="en-US" dirty="0"/>
              <a:t>Include supporting slides in the Appendix</a:t>
            </a:r>
          </a:p>
          <a:p>
            <a:r>
              <a:rPr lang="en-US" dirty="0"/>
              <a:t>Remember to add your summary of the results of using each tool in the “Key Learning” space</a:t>
            </a:r>
          </a:p>
        </p:txBody>
      </p:sp>
    </p:spTree>
    <p:extLst>
      <p:ext uri="{BB962C8B-B14F-4D97-AF65-F5344CB8AC3E}">
        <p14:creationId xmlns:p14="http://schemas.microsoft.com/office/powerpoint/2010/main" val="194909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C5F74A92-9205-3A4F-8C0E-C8EA1597E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9" b="20289"/>
          <a:stretch/>
        </p:blipFill>
        <p:spPr>
          <a:xfrm>
            <a:off x="132820" y="1369005"/>
            <a:ext cx="8878360" cy="4688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14F8A1-18BF-B746-A0C7-2DCEC9C4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&amp; Response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9696E-BED3-0D45-A5FD-57DDFB5112AA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To sustain success with Brief Orders, it will take monitoring from the team to ensure utilization of Brief Orders for hospitalizations.</a:t>
            </a:r>
          </a:p>
        </p:txBody>
      </p:sp>
    </p:spTree>
    <p:extLst>
      <p:ext uri="{BB962C8B-B14F-4D97-AF65-F5344CB8AC3E}">
        <p14:creationId xmlns:p14="http://schemas.microsoft.com/office/powerpoint/2010/main" val="357108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F1BDE4-EB1D-304B-9C11-29235E98B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83"/>
          <a:stretch/>
        </p:blipFill>
        <p:spPr>
          <a:xfrm>
            <a:off x="779156" y="1202136"/>
            <a:ext cx="7585688" cy="5485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E7819-769C-5143-8C52-3FC1B045E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Sign-Off</a:t>
            </a:r>
          </a:p>
        </p:txBody>
      </p:sp>
    </p:spTree>
    <p:extLst>
      <p:ext uri="{BB962C8B-B14F-4D97-AF65-F5344CB8AC3E}">
        <p14:creationId xmlns:p14="http://schemas.microsoft.com/office/powerpoint/2010/main" val="2182196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8DDE48-DA4E-6E4D-B75A-19B02999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00267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728D5-3135-3947-97E2-7192C29C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Summary—A3</a:t>
            </a:r>
          </a:p>
        </p:txBody>
      </p:sp>
      <p:pic>
        <p:nvPicPr>
          <p:cNvPr id="4" name="Picture 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5D4C42FB-7DA5-C647-9F8E-CC5F7525D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7"/>
          <a:stretch/>
        </p:blipFill>
        <p:spPr>
          <a:xfrm>
            <a:off x="756849" y="1280696"/>
            <a:ext cx="7758501" cy="532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74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ffee beans and a cup of coffee&#10;&#10;Description automatically generated with medium confidence">
            <a:extLst>
              <a:ext uri="{FF2B5EF4-FFF2-40B4-BE49-F238E27FC236}">
                <a16:creationId xmlns:a16="http://schemas.microsoft.com/office/drawing/2014/main" id="{E2478DE2-4496-044B-B2BB-85C15067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FD20F5-31E4-C348-82A9-2FECF39E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Phase</a:t>
            </a:r>
          </a:p>
        </p:txBody>
      </p:sp>
    </p:spTree>
    <p:extLst>
      <p:ext uri="{BB962C8B-B14F-4D97-AF65-F5344CB8AC3E}">
        <p14:creationId xmlns:p14="http://schemas.microsoft.com/office/powerpoint/2010/main" val="48269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BDC5381C-4BE4-F346-B324-67633AA0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10" y="1349724"/>
            <a:ext cx="7131009" cy="5508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A2ADE-D72D-7E43-B727-31ACB056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Charter</a:t>
            </a:r>
          </a:p>
        </p:txBody>
      </p:sp>
    </p:spTree>
    <p:extLst>
      <p:ext uri="{BB962C8B-B14F-4D97-AF65-F5344CB8AC3E}">
        <p14:creationId xmlns:p14="http://schemas.microsoft.com/office/powerpoint/2010/main" val="97313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D239431D-30F8-1342-BB21-097DA3801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6" b="2667"/>
          <a:stretch/>
        </p:blipFill>
        <p:spPr>
          <a:xfrm>
            <a:off x="841325" y="1314450"/>
            <a:ext cx="7274847" cy="4788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77964-6C44-9440-8157-564FB70F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SIPOC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BAE5EE-297F-D441-B757-4850909C9635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Patient is the “thing” moving through the process.</a:t>
            </a:r>
          </a:p>
        </p:txBody>
      </p:sp>
    </p:spTree>
    <p:extLst>
      <p:ext uri="{BB962C8B-B14F-4D97-AF65-F5344CB8AC3E}">
        <p14:creationId xmlns:p14="http://schemas.microsoft.com/office/powerpoint/2010/main" val="362419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41E7B795-0B04-C14E-8B05-A8FD4D526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" t="11739" r="1" b="5000"/>
          <a:stretch/>
        </p:blipFill>
        <p:spPr>
          <a:xfrm>
            <a:off x="944351" y="1223182"/>
            <a:ext cx="7464154" cy="4836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7EA74D-CFEE-9F48-9CF1-B81E55A9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of the Customer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BEAD31-CF07-764B-9EBE-031CB73F2707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Patients were concerned with delays in hospitalization.</a:t>
            </a:r>
          </a:p>
        </p:txBody>
      </p:sp>
    </p:spTree>
    <p:extLst>
      <p:ext uri="{BB962C8B-B14F-4D97-AF65-F5344CB8AC3E}">
        <p14:creationId xmlns:p14="http://schemas.microsoft.com/office/powerpoint/2010/main" val="271919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251BF72-ACEF-E74C-A0D4-C774FB359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019"/>
          <a:stretch/>
        </p:blipFill>
        <p:spPr>
          <a:xfrm>
            <a:off x="132820" y="1715784"/>
            <a:ext cx="8878360" cy="3084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91149E-B41F-C74F-9FB8-ADF61DA9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Swimlane Map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D13DE-2A18-F74D-81BF-0C12BB516DCC}"/>
              </a:ext>
            </a:extLst>
          </p:cNvPr>
          <p:cNvSpPr/>
          <p:nvPr/>
        </p:nvSpPr>
        <p:spPr>
          <a:xfrm>
            <a:off x="841325" y="6229350"/>
            <a:ext cx="7274847" cy="445770"/>
          </a:xfrm>
          <a:prstGeom prst="rect">
            <a:avLst/>
          </a:prstGeom>
          <a:solidFill>
            <a:srgbClr val="638CA6"/>
          </a:solidFill>
          <a:ln>
            <a:solidFill>
              <a:srgbClr val="638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Key Learning: Decisions and rework fall to the Hospitalist.</a:t>
            </a:r>
          </a:p>
        </p:txBody>
      </p:sp>
    </p:spTree>
    <p:extLst>
      <p:ext uri="{BB962C8B-B14F-4D97-AF65-F5344CB8AC3E}">
        <p14:creationId xmlns:p14="http://schemas.microsoft.com/office/powerpoint/2010/main" val="143402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ffee beans and a mug of coffee&#10;&#10;Description automatically generated with low confidence">
            <a:extLst>
              <a:ext uri="{FF2B5EF4-FFF2-40B4-BE49-F238E27FC236}">
                <a16:creationId xmlns:a16="http://schemas.microsoft.com/office/drawing/2014/main" id="{E60E1A52-5B27-5344-94C0-6F8FF9D7A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02CF10-DF9F-A74E-82EA-FA57BBC9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Phase</a:t>
            </a:r>
          </a:p>
        </p:txBody>
      </p:sp>
    </p:spTree>
    <p:extLst>
      <p:ext uri="{BB962C8B-B14F-4D97-AF65-F5344CB8AC3E}">
        <p14:creationId xmlns:p14="http://schemas.microsoft.com/office/powerpoint/2010/main" val="1918905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3393</TotalTime>
  <Words>331</Words>
  <Application>Microsoft Macintosh PowerPoint</Application>
  <PresentationFormat>On-screen Show (4:3)</PresentationFormat>
  <Paragraphs>38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Storyboard Guidelines</vt:lpstr>
      <vt:lpstr>Executive Summary—A3</vt:lpstr>
      <vt:lpstr>Define Phase</vt:lpstr>
      <vt:lpstr>Project Charter</vt:lpstr>
      <vt:lpstr>SIPOC</vt:lpstr>
      <vt:lpstr>Voice of the Customer</vt:lpstr>
      <vt:lpstr>Swimlane Map</vt:lpstr>
      <vt:lpstr>Measure Phase</vt:lpstr>
      <vt:lpstr>Data Collection Plan</vt:lpstr>
      <vt:lpstr>Baseline of Project Y</vt:lpstr>
      <vt:lpstr>Analyze Phase</vt:lpstr>
      <vt:lpstr>Fishbone Diagram</vt:lpstr>
      <vt:lpstr>5 Whys (optional)</vt:lpstr>
      <vt:lpstr>Root Cause Confirmation</vt:lpstr>
      <vt:lpstr>Verification Visuals (if available)</vt:lpstr>
      <vt:lpstr>Improve Phase</vt:lpstr>
      <vt:lpstr>Solution Selector</vt:lpstr>
      <vt:lpstr>Time Chart – Before &amp; After</vt:lpstr>
      <vt:lpstr>Monitoring &amp; Response Plan</vt:lpstr>
      <vt:lpstr>Project Sign-Off</vt:lpstr>
      <vt:lpstr>Appendix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Elisabeth Swan</dc:creator>
  <cp:lastModifiedBy>Elisabeth Swan</cp:lastModifiedBy>
  <cp:revision>37</cp:revision>
  <dcterms:created xsi:type="dcterms:W3CDTF">2021-01-25T16:17:03Z</dcterms:created>
  <dcterms:modified xsi:type="dcterms:W3CDTF">2021-02-15T19:51:22Z</dcterms:modified>
</cp:coreProperties>
</file>